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62786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7875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0618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1252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36913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8079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987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1354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372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4626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7554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0E410-4B3C-4A06-96D8-3675E7F3B54A}" type="datetimeFigureOut">
              <a:rPr lang="es-419" smtClean="0"/>
              <a:t>23/11/2021</a:t>
            </a:fld>
            <a:endParaRPr lang="es-419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4B15C-49FC-4EE3-B317-3CC2412AEA4A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3897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W90sMm9ggQezlbq_zt-Pe9lsoTRNG_Ep/view?usp=shar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58" y="371959"/>
            <a:ext cx="5625884" cy="1423100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ángulo 7"/>
          <p:cNvSpPr/>
          <p:nvPr/>
        </p:nvSpPr>
        <p:spPr>
          <a:xfrm>
            <a:off x="3048000" y="59473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419" sz="3600" dirty="0" smtClean="0"/>
              <a:t>Bases de Datos- SQL Server</a:t>
            </a:r>
          </a:p>
          <a:p>
            <a:pPr algn="ctr"/>
            <a:r>
              <a:rPr lang="es-419" sz="3600" dirty="0" smtClean="0"/>
              <a:t>Procesual Hito 4</a:t>
            </a:r>
            <a:endParaRPr lang="es-419" sz="36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7864" y="3692955"/>
            <a:ext cx="4572000" cy="2571750"/>
          </a:xfrm>
          <a:prstGeom prst="rect">
            <a:avLst/>
          </a:prstGeom>
          <a:ln>
            <a:solidFill>
              <a:schemeClr val="tx1"/>
            </a:solidFill>
          </a:ln>
          <a:effectLst>
            <a:innerShdw blurRad="63500" dist="508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10" name="Rectángulo 9"/>
          <p:cNvSpPr/>
          <p:nvPr/>
        </p:nvSpPr>
        <p:spPr>
          <a:xfrm>
            <a:off x="477864" y="4163222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Estudiante: Karla Belen Diaz Flores </a:t>
            </a:r>
          </a:p>
          <a:p>
            <a:r>
              <a:rPr lang="es-419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Ingeniero: William Roddy Barra Paredes</a:t>
            </a:r>
          </a:p>
          <a:p>
            <a:r>
              <a:rPr lang="es-419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Semestre: Segundo</a:t>
            </a:r>
          </a:p>
          <a:p>
            <a:r>
              <a:rPr lang="es-419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Gestión:            </a:t>
            </a:r>
          </a:p>
          <a:p>
            <a:r>
              <a:rPr lang="es-419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2021</a:t>
            </a:r>
            <a:endParaRPr lang="es-419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391" y="3048808"/>
            <a:ext cx="4427218" cy="321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29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410" y="232304"/>
            <a:ext cx="6119752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32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3.4. Crear una función cualquiera.</a:t>
            </a: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77" y="1203662"/>
            <a:ext cx="7840169" cy="52871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5627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"/>
            <a:ext cx="12192000" cy="68566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-711877" y="1306011"/>
            <a:ext cx="836804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¡GRACIAS POR SU ATENCIÓN!</a:t>
            </a:r>
            <a:endParaRPr lang="es-ES" sz="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Cubo 6"/>
          <p:cNvSpPr/>
          <p:nvPr/>
        </p:nvSpPr>
        <p:spPr>
          <a:xfrm>
            <a:off x="914399" y="3686993"/>
            <a:ext cx="4649492" cy="2913682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>
                <a:hlinkClick r:id="rId3"/>
              </a:rPr>
              <a:t>https://</a:t>
            </a:r>
            <a:r>
              <a:rPr lang="es-419" b="1" dirty="0" smtClean="0">
                <a:hlinkClick r:id="rId3"/>
              </a:rPr>
              <a:t>drive.google.com/file/d/1W90sMm9ggQezlbq_zt-Pe9lsoTRNG_Ep/view?usp=sharing</a:t>
            </a:r>
            <a:endParaRPr lang="es-419" b="1" dirty="0" smtClean="0"/>
          </a:p>
          <a:p>
            <a:pPr algn="ctr"/>
            <a:endParaRPr lang="es-419" b="1" dirty="0"/>
          </a:p>
        </p:txBody>
      </p:sp>
    </p:spTree>
    <p:extLst>
      <p:ext uri="{BB962C8B-B14F-4D97-AF65-F5344CB8AC3E}">
        <p14:creationId xmlns:p14="http://schemas.microsoft.com/office/powerpoint/2010/main" val="304442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2472" y="363621"/>
            <a:ext cx="123542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Diseño de base de datos.</a:t>
            </a:r>
          </a:p>
          <a:p>
            <a:pPr algn="ctr"/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1.1. Adjuntar el código SQL que genera la base de datos, tablas y los registros correspondientes.</a:t>
            </a:r>
          </a:p>
          <a:p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■ La base de datos debe llamarse ONG_H4</a:t>
            </a:r>
            <a:endParaRPr lang="es-ES" sz="2400" cap="none" spc="0" dirty="0">
              <a:ln w="0"/>
              <a:solidFill>
                <a:schemeClr val="bg1"/>
              </a:solidFill>
            </a:endParaRPr>
          </a:p>
        </p:txBody>
      </p:sp>
      <p:sp>
        <p:nvSpPr>
          <p:cNvPr id="4" name="Proceso alternativo 3"/>
          <p:cNvSpPr/>
          <p:nvPr/>
        </p:nvSpPr>
        <p:spPr>
          <a:xfrm>
            <a:off x="102472" y="1563949"/>
            <a:ext cx="6177140" cy="4979521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419" sz="1600" b="1" dirty="0" smtClean="0">
                <a:solidFill>
                  <a:schemeClr val="tx1"/>
                </a:solidFill>
              </a:rPr>
              <a:t>CREATE DATABASE ong_h4_1;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USE ong_h4_1;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CREATE TABLE proyecto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(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    id_proy INTEGER IDENTITY PRIMARY KEY NOT NULL,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    nombreProy VARCHAR(100),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    tipoProy VARCHAR(30)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);</a:t>
            </a:r>
          </a:p>
          <a:p>
            <a:pPr algn="ctr"/>
            <a:endParaRPr lang="es-419" sz="1600" b="1" dirty="0" smtClean="0">
              <a:solidFill>
                <a:schemeClr val="tx1"/>
              </a:solidFill>
            </a:endParaRPr>
          </a:p>
          <a:p>
            <a:r>
              <a:rPr lang="es-419" sz="1600" b="1" dirty="0" smtClean="0">
                <a:solidFill>
                  <a:schemeClr val="tx1"/>
                </a:solidFill>
              </a:rPr>
              <a:t>CREATE TABLE  detalle_proyecto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(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    </a:t>
            </a:r>
            <a:r>
              <a:rPr lang="es-419" sz="1600" b="1" dirty="0" err="1" smtClean="0">
                <a:solidFill>
                  <a:schemeClr val="tx1"/>
                </a:solidFill>
              </a:rPr>
              <a:t>id_detProy</a:t>
            </a:r>
            <a:r>
              <a:rPr lang="es-419" sz="1600" b="1" dirty="0" smtClean="0">
                <a:solidFill>
                  <a:schemeClr val="tx1"/>
                </a:solidFill>
              </a:rPr>
              <a:t> INTEGER IDENTITY PRIMARY KEY NOT NULL,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    id_per INTEGER,</a:t>
            </a:r>
          </a:p>
          <a:p>
            <a:r>
              <a:rPr lang="es-419" sz="1600" b="1" dirty="0" smtClean="0">
                <a:solidFill>
                  <a:schemeClr val="tx1"/>
                </a:solidFill>
              </a:rPr>
              <a:t>    id_proy INTEGER,</a:t>
            </a:r>
          </a:p>
          <a:p>
            <a:pPr algn="ctr"/>
            <a:r>
              <a:rPr lang="es-419" sz="1600" b="1" dirty="0" smtClean="0">
                <a:solidFill>
                  <a:schemeClr val="tx1"/>
                </a:solidFill>
              </a:rPr>
              <a:t>    FOREIGN KEY (id_per) REFERENCES persona (id_per),</a:t>
            </a:r>
          </a:p>
          <a:p>
            <a:pPr algn="ctr"/>
            <a:r>
              <a:rPr lang="es-419" sz="1600" b="1" dirty="0" smtClean="0">
                <a:solidFill>
                  <a:schemeClr val="tx1"/>
                </a:solidFill>
              </a:rPr>
              <a:t>          FOREIGN KEY (id_proy) REFERENCES proyecto (id_proy)</a:t>
            </a:r>
          </a:p>
          <a:p>
            <a:r>
              <a:rPr lang="es-419" b="1" dirty="0" smtClean="0">
                <a:solidFill>
                  <a:schemeClr val="tx1"/>
                </a:solidFill>
              </a:rPr>
              <a:t> );</a:t>
            </a:r>
            <a:endParaRPr lang="es-419" b="1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5196" y="1503337"/>
            <a:ext cx="5761219" cy="504013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705600" y="1806941"/>
            <a:ext cx="6096000" cy="44935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sz="1100" b="1" dirty="0" smtClean="0"/>
              <a:t>CREATE TABLE persona</a:t>
            </a:r>
          </a:p>
          <a:p>
            <a:r>
              <a:rPr lang="es-419" sz="1100" b="1" dirty="0" smtClean="0"/>
              <a:t>(</a:t>
            </a:r>
          </a:p>
          <a:p>
            <a:r>
              <a:rPr lang="es-419" sz="1100" b="1" dirty="0" smtClean="0"/>
              <a:t>    id_per INTEGER IDENTITY PRIMARY KEY NOT NULL,</a:t>
            </a:r>
          </a:p>
          <a:p>
            <a:r>
              <a:rPr lang="es-419" sz="1100" b="1" dirty="0" smtClean="0"/>
              <a:t>    nombre VARCHAR(20),</a:t>
            </a:r>
          </a:p>
          <a:p>
            <a:r>
              <a:rPr lang="es-419" sz="1100" b="1" dirty="0" smtClean="0"/>
              <a:t>    apellidos VARCHAR(50),</a:t>
            </a:r>
          </a:p>
          <a:p>
            <a:r>
              <a:rPr lang="es-419" sz="1100" b="1" dirty="0" smtClean="0"/>
              <a:t>    fecha_nac DATE,</a:t>
            </a:r>
          </a:p>
          <a:p>
            <a:r>
              <a:rPr lang="es-419" sz="1100" b="1" dirty="0" smtClean="0"/>
              <a:t>    edad INTEGER NOT NULL,</a:t>
            </a:r>
          </a:p>
          <a:p>
            <a:r>
              <a:rPr lang="es-419" sz="1100" b="1" dirty="0" smtClean="0"/>
              <a:t>    email VARCHAR(100),</a:t>
            </a:r>
          </a:p>
          <a:p>
            <a:r>
              <a:rPr lang="es-419" sz="1100" b="1" dirty="0" smtClean="0"/>
              <a:t>    sexo CHAR(1),</a:t>
            </a:r>
          </a:p>
          <a:p>
            <a:r>
              <a:rPr lang="es-419" sz="1100" b="1" dirty="0" smtClean="0"/>
              <a:t>    id_dep INTEGER,</a:t>
            </a:r>
          </a:p>
          <a:p>
            <a:r>
              <a:rPr lang="es-419" sz="1100" b="1" dirty="0" smtClean="0"/>
              <a:t>    id_pro INTEGER,</a:t>
            </a:r>
          </a:p>
          <a:p>
            <a:r>
              <a:rPr lang="es-419" sz="1100" b="1" dirty="0" smtClean="0"/>
              <a:t>    FOREIGN KEY (id_dep) REFERENCES departamento (id_dep),</a:t>
            </a:r>
          </a:p>
          <a:p>
            <a:r>
              <a:rPr lang="es-419" sz="1100" b="1" dirty="0" smtClean="0"/>
              <a:t>    FOREIGN KEY (id_pro) REFERENCES provincia (</a:t>
            </a:r>
            <a:r>
              <a:rPr lang="es-419" sz="1100" b="1" dirty="0" err="1" smtClean="0"/>
              <a:t>id_prov</a:t>
            </a:r>
            <a:r>
              <a:rPr lang="es-419" sz="1100" b="1" dirty="0" smtClean="0"/>
              <a:t>)</a:t>
            </a:r>
          </a:p>
          <a:p>
            <a:r>
              <a:rPr lang="es-419" sz="1100" b="1" dirty="0" smtClean="0"/>
              <a:t>);</a:t>
            </a:r>
          </a:p>
          <a:p>
            <a:r>
              <a:rPr lang="es-419" sz="1100" b="1" dirty="0" smtClean="0"/>
              <a:t>CREATE TABLE provincia</a:t>
            </a:r>
          </a:p>
          <a:p>
            <a:r>
              <a:rPr lang="es-419" sz="1100" b="1" dirty="0" smtClean="0"/>
              <a:t>(</a:t>
            </a:r>
          </a:p>
          <a:p>
            <a:r>
              <a:rPr lang="es-419" sz="1100" b="1" dirty="0" smtClean="0"/>
              <a:t>    </a:t>
            </a:r>
            <a:r>
              <a:rPr lang="es-419" sz="1100" b="1" dirty="0" err="1" smtClean="0"/>
              <a:t>id_prov</a:t>
            </a:r>
            <a:r>
              <a:rPr lang="es-419" sz="1100" b="1" dirty="0" smtClean="0"/>
              <a:t> INTEGER IDENTITY PRIMARY KEY NOT NULL,</a:t>
            </a:r>
          </a:p>
          <a:p>
            <a:r>
              <a:rPr lang="es-419" sz="1100" b="1" dirty="0" smtClean="0"/>
              <a:t>    nombreProv VARCHAR(150),</a:t>
            </a:r>
          </a:p>
          <a:p>
            <a:r>
              <a:rPr lang="es-419" sz="1100" b="1" dirty="0" smtClean="0"/>
              <a:t>    id_dep INTEGER,</a:t>
            </a:r>
          </a:p>
          <a:p>
            <a:r>
              <a:rPr lang="es-419" sz="1100" b="1" dirty="0" smtClean="0"/>
              <a:t>    FOREIGN KEY (id_dep) REFERENCES departamento (id_dep)</a:t>
            </a:r>
          </a:p>
          <a:p>
            <a:r>
              <a:rPr lang="es-419" sz="1100" b="1" dirty="0" smtClean="0"/>
              <a:t>);</a:t>
            </a:r>
          </a:p>
          <a:p>
            <a:r>
              <a:rPr lang="es-419" sz="1100" b="1" dirty="0" smtClean="0"/>
              <a:t>CREATE TABLE departamento</a:t>
            </a:r>
          </a:p>
          <a:p>
            <a:r>
              <a:rPr lang="es-419" sz="1100" b="1" dirty="0" smtClean="0"/>
              <a:t>(</a:t>
            </a:r>
          </a:p>
          <a:p>
            <a:r>
              <a:rPr lang="es-419" sz="1100" b="1" dirty="0" smtClean="0"/>
              <a:t>    id_dep INTEGER IDENTITY PRIMARY KEY NOT NULL,</a:t>
            </a:r>
          </a:p>
          <a:p>
            <a:r>
              <a:rPr lang="es-419" sz="1100" b="1" dirty="0" smtClean="0"/>
              <a:t>    nombreDepa VARCHAR(50),</a:t>
            </a:r>
          </a:p>
          <a:p>
            <a:r>
              <a:rPr lang="es-419" sz="1100" b="1" dirty="0" smtClean="0"/>
              <a:t>);</a:t>
            </a:r>
            <a:endParaRPr lang="es-419" sz="1100" b="1" dirty="0"/>
          </a:p>
        </p:txBody>
      </p:sp>
    </p:spTree>
    <p:extLst>
      <p:ext uri="{BB962C8B-B14F-4D97-AF65-F5344CB8AC3E}">
        <p14:creationId xmlns:p14="http://schemas.microsoft.com/office/powerpoint/2010/main" val="428323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2472" y="363621"/>
            <a:ext cx="123542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Diseño de base de datos.</a:t>
            </a:r>
          </a:p>
          <a:p>
            <a:pPr algn="ctr"/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1.1. Adjuntar el código SQL que genera la base de datos, tablas y los registros correspondientes.</a:t>
            </a:r>
          </a:p>
          <a:p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■ La base de datos debe llamarse ONG_H4</a:t>
            </a:r>
            <a:endParaRPr lang="es-ES" sz="2400" cap="none" spc="0" dirty="0">
              <a:ln w="0"/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279612" y="1565645"/>
            <a:ext cx="5761219" cy="50401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2472" y="1563950"/>
            <a:ext cx="5761219" cy="5041829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50929" y="1927571"/>
            <a:ext cx="47269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1100" b="1" dirty="0">
                <a:latin typeface="JetBrains Mono"/>
              </a:rPr>
              <a:t>INSERT INTO departamento (nombreDepa) VALUES ('Cochabamba');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departamento (nombreDepa) VALUES ('La Paz');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departamento (nombreDepa) VALUES ('Santa Cruz');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departamento (nombreDepa) VALUES ('Beni');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departamento (nombreDepa) VALUES ('Pando');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/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provincia (nombreProv, id_dep) VALUES ('Quillacollo', 1);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provincia (nombreProv, id_dep) VALUES ('Sacaba', 1);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provincia (nombreProv, id_dep) VALUES ('Mizque', 1);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provincia (nombreProv, id_dep) VALUES ('Murillo', 2);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provincia (nombreProv, id_dep) VALUES ('Robore', 3);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/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proyecto (nombreProy, tipoProy) VALUES ('Sembrado de Arboles', 'TIPO_A');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proyecto (nombreProy, tipoProy) VALUES ('Estudio de Semillas', 'TIPO_B');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proyecto (nombreProy, tipoProy) VALUES ('</a:t>
            </a:r>
            <a:r>
              <a:rPr lang="es-419" altLang="es-419" sz="1100" b="1" dirty="0" err="1">
                <a:latin typeface="JetBrains Mono"/>
              </a:rPr>
              <a:t>Alfabetizacion</a:t>
            </a:r>
            <a:r>
              <a:rPr lang="es-419" altLang="es-419" sz="1100" b="1" dirty="0">
                <a:latin typeface="JetBrains Mono"/>
              </a:rPr>
              <a:t>', 'TIPO_C');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proyecto (nombreProy, tipoProy) VALUES ('</a:t>
            </a:r>
            <a:r>
              <a:rPr lang="es-419" altLang="es-419" sz="1100" b="1" dirty="0" err="1">
                <a:latin typeface="JetBrains Mono"/>
              </a:rPr>
              <a:t>Creacion</a:t>
            </a:r>
            <a:r>
              <a:rPr lang="es-419" altLang="es-419" sz="1100" b="1" dirty="0">
                <a:latin typeface="JetBrains Mono"/>
              </a:rPr>
              <a:t> de Escuelas', 'TIPO_D');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proyecto (nombreProy, tipoProy) VALUES ('Apoyo al dibujo', 'TIPO_E');</a:t>
            </a:r>
            <a:endParaRPr lang="es-419" altLang="es-419" sz="1100" b="1" dirty="0"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664271" y="2138766"/>
            <a:ext cx="505244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419" altLang="es-419" sz="1100" b="1" dirty="0">
                <a:latin typeface="JetBrains Mono"/>
              </a:rPr>
              <a:t>INSERT INTO persona (nombre, apellidos, fecha_nac, edad, email, sexo, id_dep, id_pro) VALUES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('JUAN', 'TRUJILLO VASQUEZ', '1990-10-30', 28, 'juan@gmail.com', 'm', 1, 1),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('JOSE', 'GUTIERREZ COPA', '1992-10-30', 28, 'jose@gmail.com', 'm', 1, 2),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('LIDIA', 'SALINAS VELARDE', '1994-10-30', 26, 'lidia3@gmail.com', 'f', 1, 3),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('JOEL', 'CASTILLO FLORES', '1996-10-30', 24, 'joel4@gmail.com', 'm', 2, 4),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('LUNA', 'CAMPOS CACERES', '1992-10-30', 28, 'luna@gmail.com', 'f', 3, 5),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('CAROLA', 'SALAS SANCHEZ', '1999-10-30', 19, 'carola@gmail.com', 'f', 3, 5);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/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INSERT INTO detalle_proyecto (id_per, id_proy) VALUES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(1, 1),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(2, 1),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(3, 1),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(3, 2),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(4, 3),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(4, 4),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(5, 5),</a:t>
            </a:r>
            <a:br>
              <a:rPr lang="es-419" altLang="es-419" sz="1100" b="1" dirty="0">
                <a:latin typeface="JetBrains Mono"/>
              </a:rPr>
            </a:br>
            <a:r>
              <a:rPr lang="es-419" altLang="es-419" sz="1100" b="1" dirty="0">
                <a:latin typeface="JetBrains Mono"/>
              </a:rPr>
              <a:t>                              (6, 5);</a:t>
            </a:r>
            <a:br>
              <a:rPr lang="es-419" altLang="es-419" sz="1100" b="1" dirty="0">
                <a:latin typeface="JetBrains Mono"/>
              </a:rPr>
            </a:br>
            <a:endParaRPr lang="es-419" altLang="es-419" sz="11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5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87203" y="363621"/>
            <a:ext cx="114295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Diseño de base de datos.</a:t>
            </a:r>
          </a:p>
          <a:p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1.2. Después de generar el modelo lógico de la base de datos.</a:t>
            </a:r>
          </a:p>
          <a:p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■ Utilizar </a:t>
            </a:r>
            <a:r>
              <a:rPr lang="es-419" sz="2400" cap="none" spc="0" dirty="0" err="1" smtClean="0">
                <a:ln w="0"/>
                <a:solidFill>
                  <a:schemeClr val="bg1"/>
                </a:solidFill>
              </a:rPr>
              <a:t>Datagrip</a:t>
            </a:r>
            <a:r>
              <a:rPr lang="es-419" sz="2400" cap="none" spc="0" dirty="0" smtClean="0">
                <a:ln w="0"/>
                <a:solidFill>
                  <a:schemeClr val="bg1"/>
                </a:solidFill>
              </a:rPr>
              <a:t> para poder generar el diagrama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419" altLang="es-419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33" y="1833623"/>
            <a:ext cx="4920256" cy="47547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5188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8488" y="162142"/>
            <a:ext cx="11964692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419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s-419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Manejo de Vistas</a:t>
            </a:r>
          </a:p>
          <a:p>
            <a:r>
              <a:rPr lang="es-419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2.1. Mostrar a todas las personas que viven en el departamento de Cochabamba</a:t>
            </a:r>
            <a:r>
              <a:rPr lang="es-419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8" y="2014780"/>
            <a:ext cx="5129938" cy="4672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61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8488" y="162142"/>
            <a:ext cx="11964692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419" sz="3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2.2. Mostrar la persona (nombres y apellidos) y el nombre del proyecto en donde trabajan.</a:t>
            </a:r>
            <a:r>
              <a:rPr lang="es-419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.</a:t>
            </a:r>
            <a:endParaRPr lang="es-E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0" y="1499689"/>
            <a:ext cx="6367349" cy="4968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6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08488" y="162142"/>
            <a:ext cx="11964692" cy="18466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2.3. Asumir que tiene 3 tipos de proyectos (TIPO_A, TIPO_B, TIPO_C)</a:t>
            </a:r>
          </a:p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■ El objetivo es crear una Vista con los mismos datos de la tabla proyectos</a:t>
            </a:r>
          </a:p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■ Sin embargo generar una nueva columna en la vista de nombre departamento_aplicarse</a:t>
            </a:r>
          </a:p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■ Si el tipo de proyecto es de TIPO_A asignar CBB</a:t>
            </a:r>
          </a:p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■ Si el tipo de proyecto es de TIPO_B asignar LPZ</a:t>
            </a:r>
          </a:p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■ Si el tipo de proyecto es de TIPO_C asignar SCZ</a:t>
            </a:r>
          </a:p>
          <a:p>
            <a:r>
              <a:rPr lang="es-419" sz="1600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■ Si el tipo de proyecto es otro tipo asignar 'En proceso de </a:t>
            </a:r>
            <a:r>
              <a:rPr lang="es-419" b="0" cap="none" spc="0" dirty="0" smtClean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análisis'</a:t>
            </a:r>
            <a:endParaRPr lang="es-ES" b="0" cap="none" spc="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45" y="2004744"/>
            <a:ext cx="6076581" cy="4851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5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-161481" y="346808"/>
            <a:ext cx="1208100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2.4. Crear una vista cualquiera que muestre 5 columnas.</a:t>
            </a:r>
            <a:r>
              <a:rPr lang="es-419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13" y="1239360"/>
            <a:ext cx="7468642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3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56105" y="116152"/>
            <a:ext cx="46458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4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Manejo de Funciones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07049"/>
            <a:ext cx="11674285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32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3.2. Crear una función que genere los primeros N números impares.</a:t>
            </a:r>
          </a:p>
          <a:p>
            <a:pPr algn="ctr"/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86" y="1177124"/>
            <a:ext cx="6741763" cy="5487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39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521</Words>
  <Application>Microsoft Office PowerPoint</Application>
  <PresentationFormat>Panorámica</PresentationFormat>
  <Paragraphs>77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JetBrains Mono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Intel PC</dc:creator>
  <cp:lastModifiedBy>Intel PC</cp:lastModifiedBy>
  <cp:revision>11</cp:revision>
  <dcterms:created xsi:type="dcterms:W3CDTF">2021-11-23T06:36:21Z</dcterms:created>
  <dcterms:modified xsi:type="dcterms:W3CDTF">2021-11-23T17:58:05Z</dcterms:modified>
</cp:coreProperties>
</file>